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4" r:id="rId1"/>
  </p:sldMasterIdLst>
  <p:sldIdLst>
    <p:sldId id="256" r:id="rId2"/>
    <p:sldId id="257" r:id="rId3"/>
    <p:sldId id="258" r:id="rId4"/>
    <p:sldId id="259" r:id="rId5"/>
    <p:sldId id="260" r:id="rId6"/>
    <p:sldId id="263" r:id="rId7"/>
    <p:sldId id="264" r:id="rId8"/>
    <p:sldId id="261" r:id="rId9"/>
    <p:sldId id="262"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6" d="100"/>
          <a:sy n="66" d="100"/>
        </p:scale>
        <p:origin x="644" y="4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ru-RU" smtClean="0"/>
              <a:t>Образец заголовка</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99821C9F-1DF4-4B8C-A0E8-1379EC918AE7}" type="datetimeFigureOut">
              <a:rPr lang="ru-RU" smtClean="0"/>
              <a:t>30.03.2020</a:t>
            </a:fld>
            <a:endParaRPr lang="ru-RU"/>
          </a:p>
        </p:txBody>
      </p:sp>
      <p:sp>
        <p:nvSpPr>
          <p:cNvPr id="5" name="Footer Placeholder 4"/>
          <p:cNvSpPr>
            <a:spLocks noGrp="1"/>
          </p:cNvSpPr>
          <p:nvPr>
            <p:ph type="ftr" sz="quarter" idx="11"/>
          </p:nvPr>
        </p:nvSpPr>
        <p:spPr/>
        <p:txBody>
          <a:bodyPr/>
          <a:lstStyle/>
          <a:p>
            <a:endParaRPr lang="ru-RU"/>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5D9FF80B-7FE5-433A-ABA9-318AACD4E359}" type="slidenum">
              <a:rPr lang="ru-RU" smtClean="0"/>
              <a:t>‹#›</a:t>
            </a:fld>
            <a:endParaRPr lang="ru-RU"/>
          </a:p>
        </p:txBody>
      </p:sp>
    </p:spTree>
    <p:extLst>
      <p:ext uri="{BB962C8B-B14F-4D97-AF65-F5344CB8AC3E}">
        <p14:creationId xmlns:p14="http://schemas.microsoft.com/office/powerpoint/2010/main" val="403491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99821C9F-1DF4-4B8C-A0E8-1379EC918AE7}" type="datetimeFigureOut">
              <a:rPr lang="ru-RU" smtClean="0"/>
              <a:t>30.03.2020</a:t>
            </a:fld>
            <a:endParaRPr lang="ru-RU"/>
          </a:p>
        </p:txBody>
      </p:sp>
      <p:sp>
        <p:nvSpPr>
          <p:cNvPr id="5" name="Footer Placeholder 4"/>
          <p:cNvSpPr>
            <a:spLocks noGrp="1"/>
          </p:cNvSpPr>
          <p:nvPr>
            <p:ph type="ftr" sz="quarter" idx="11"/>
          </p:nvPr>
        </p:nvSpPr>
        <p:spPr/>
        <p:txBody>
          <a:bodyPr/>
          <a:lstStyle/>
          <a:p>
            <a:endParaRPr lang="ru-RU"/>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5D9FF80B-7FE5-433A-ABA9-318AACD4E359}" type="slidenum">
              <a:rPr lang="ru-RU" smtClean="0"/>
              <a:t>‹#›</a:t>
            </a:fld>
            <a:endParaRPr lang="ru-RU"/>
          </a:p>
        </p:txBody>
      </p:sp>
    </p:spTree>
    <p:extLst>
      <p:ext uri="{BB962C8B-B14F-4D97-AF65-F5344CB8AC3E}">
        <p14:creationId xmlns:p14="http://schemas.microsoft.com/office/powerpoint/2010/main" val="69294889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ru-RU" smtClean="0"/>
              <a:t>Образец заголовка</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99821C9F-1DF4-4B8C-A0E8-1379EC918AE7}" type="datetimeFigureOut">
              <a:rPr lang="ru-RU" smtClean="0"/>
              <a:t>30.03.2020</a:t>
            </a:fld>
            <a:endParaRPr lang="ru-RU"/>
          </a:p>
        </p:txBody>
      </p:sp>
      <p:sp>
        <p:nvSpPr>
          <p:cNvPr id="5" name="Footer Placeholder 4"/>
          <p:cNvSpPr>
            <a:spLocks noGrp="1"/>
          </p:cNvSpPr>
          <p:nvPr>
            <p:ph type="ftr" sz="quarter" idx="11"/>
          </p:nvPr>
        </p:nvSpPr>
        <p:spPr/>
        <p:txBody>
          <a:bodyPr/>
          <a:lstStyle/>
          <a:p>
            <a:endParaRPr lang="ru-RU"/>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5D9FF80B-7FE5-433A-ABA9-318AACD4E359}" type="slidenum">
              <a:rPr lang="ru-RU" smtClean="0"/>
              <a:t>‹#›</a:t>
            </a:fld>
            <a:endParaRPr lang="ru-RU"/>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02431507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ru-RU" smtClean="0"/>
              <a:t>Образец заголовка</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ru-RU" smtClean="0"/>
              <a:t>Образец текста</a:t>
            </a:r>
          </a:p>
        </p:txBody>
      </p:sp>
      <p:sp>
        <p:nvSpPr>
          <p:cNvPr id="5" name="Date Placeholder 4"/>
          <p:cNvSpPr>
            <a:spLocks noGrp="1"/>
          </p:cNvSpPr>
          <p:nvPr>
            <p:ph type="dt" sz="half" idx="10"/>
          </p:nvPr>
        </p:nvSpPr>
        <p:spPr/>
        <p:txBody>
          <a:bodyPr/>
          <a:lstStyle/>
          <a:p>
            <a:fld id="{99821C9F-1DF4-4B8C-A0E8-1379EC918AE7}" type="datetimeFigureOut">
              <a:rPr lang="ru-RU" smtClean="0"/>
              <a:t>30.03.2020</a:t>
            </a:fld>
            <a:endParaRPr lang="ru-RU"/>
          </a:p>
        </p:txBody>
      </p:sp>
      <p:sp>
        <p:nvSpPr>
          <p:cNvPr id="6" name="Footer Placeholder 5"/>
          <p:cNvSpPr>
            <a:spLocks noGrp="1"/>
          </p:cNvSpPr>
          <p:nvPr>
            <p:ph type="ftr" sz="quarter" idx="11"/>
          </p:nvPr>
        </p:nvSpPr>
        <p:spPr/>
        <p:txBody>
          <a:bodyPr/>
          <a:lstStyle/>
          <a:p>
            <a:endParaRPr lang="ru-RU"/>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5D9FF80B-7FE5-433A-ABA9-318AACD4E359}" type="slidenum">
              <a:rPr lang="ru-RU" smtClean="0"/>
              <a:t>‹#›</a:t>
            </a:fld>
            <a:endParaRPr lang="ru-RU"/>
          </a:p>
        </p:txBody>
      </p:sp>
    </p:spTree>
    <p:extLst>
      <p:ext uri="{BB962C8B-B14F-4D97-AF65-F5344CB8AC3E}">
        <p14:creationId xmlns:p14="http://schemas.microsoft.com/office/powerpoint/2010/main" val="105539964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Цитата карточки имени">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ru-RU" smtClean="0"/>
              <a:t>Образец заголовка</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ru-RU" smtClean="0"/>
              <a:t>Образец текста</a:t>
            </a:r>
          </a:p>
        </p:txBody>
      </p:sp>
      <p:sp>
        <p:nvSpPr>
          <p:cNvPr id="5" name="Date Placeholder 4"/>
          <p:cNvSpPr>
            <a:spLocks noGrp="1"/>
          </p:cNvSpPr>
          <p:nvPr>
            <p:ph type="dt" sz="half" idx="10"/>
          </p:nvPr>
        </p:nvSpPr>
        <p:spPr/>
        <p:txBody>
          <a:bodyPr/>
          <a:lstStyle/>
          <a:p>
            <a:fld id="{99821C9F-1DF4-4B8C-A0E8-1379EC918AE7}" type="datetimeFigureOut">
              <a:rPr lang="ru-RU" smtClean="0"/>
              <a:t>30.03.2020</a:t>
            </a:fld>
            <a:endParaRPr lang="ru-RU"/>
          </a:p>
        </p:txBody>
      </p:sp>
      <p:sp>
        <p:nvSpPr>
          <p:cNvPr id="6" name="Footer Placeholder 5"/>
          <p:cNvSpPr>
            <a:spLocks noGrp="1"/>
          </p:cNvSpPr>
          <p:nvPr>
            <p:ph type="ftr" sz="quarter" idx="11"/>
          </p:nvPr>
        </p:nvSpPr>
        <p:spPr/>
        <p:txBody>
          <a:bodyPr/>
          <a:lstStyle/>
          <a:p>
            <a:endParaRPr lang="ru-RU"/>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5D9FF80B-7FE5-433A-ABA9-318AACD4E359}" type="slidenum">
              <a:rPr lang="ru-RU" smtClean="0"/>
              <a:t>‹#›</a:t>
            </a:fld>
            <a:endParaRPr lang="ru-RU"/>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81307722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Истина или ложь">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ru-RU" smtClean="0"/>
              <a:t>Образец заголовка</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ru-RU" smtClean="0"/>
              <a:t>Образец текста</a:t>
            </a:r>
          </a:p>
        </p:txBody>
      </p:sp>
      <p:sp>
        <p:nvSpPr>
          <p:cNvPr id="5" name="Date Placeholder 4"/>
          <p:cNvSpPr>
            <a:spLocks noGrp="1"/>
          </p:cNvSpPr>
          <p:nvPr>
            <p:ph type="dt" sz="half" idx="10"/>
          </p:nvPr>
        </p:nvSpPr>
        <p:spPr/>
        <p:txBody>
          <a:bodyPr/>
          <a:lstStyle/>
          <a:p>
            <a:fld id="{99821C9F-1DF4-4B8C-A0E8-1379EC918AE7}" type="datetimeFigureOut">
              <a:rPr lang="ru-RU" smtClean="0"/>
              <a:t>30.03.2020</a:t>
            </a:fld>
            <a:endParaRPr lang="ru-RU"/>
          </a:p>
        </p:txBody>
      </p:sp>
      <p:sp>
        <p:nvSpPr>
          <p:cNvPr id="6" name="Footer Placeholder 5"/>
          <p:cNvSpPr>
            <a:spLocks noGrp="1"/>
          </p:cNvSpPr>
          <p:nvPr>
            <p:ph type="ftr" sz="quarter" idx="11"/>
          </p:nvPr>
        </p:nvSpPr>
        <p:spPr/>
        <p:txBody>
          <a:bodyPr/>
          <a:lstStyle/>
          <a:p>
            <a:endParaRPr lang="ru-RU"/>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5D9FF80B-7FE5-433A-ABA9-318AACD4E359}" type="slidenum">
              <a:rPr lang="ru-RU" smtClean="0"/>
              <a:t>‹#›</a:t>
            </a:fld>
            <a:endParaRPr lang="ru-RU"/>
          </a:p>
        </p:txBody>
      </p:sp>
    </p:spTree>
    <p:extLst>
      <p:ext uri="{BB962C8B-B14F-4D97-AF65-F5344CB8AC3E}">
        <p14:creationId xmlns:p14="http://schemas.microsoft.com/office/powerpoint/2010/main" val="144368328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ancho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99821C9F-1DF4-4B8C-A0E8-1379EC918AE7}" type="datetimeFigureOut">
              <a:rPr lang="ru-RU" smtClean="0"/>
              <a:t>30.03.2020</a:t>
            </a:fld>
            <a:endParaRPr lang="ru-RU"/>
          </a:p>
        </p:txBody>
      </p:sp>
      <p:sp>
        <p:nvSpPr>
          <p:cNvPr id="5" name="Footer Placeholder 4"/>
          <p:cNvSpPr>
            <a:spLocks noGrp="1"/>
          </p:cNvSpPr>
          <p:nvPr>
            <p:ph type="ftr" sz="quarter" idx="11"/>
          </p:nvPr>
        </p:nvSpPr>
        <p:spPr/>
        <p:txBody>
          <a:bodyPr/>
          <a:lstStyle/>
          <a:p>
            <a:endParaRPr lang="ru-RU"/>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5D9FF80B-7FE5-433A-ABA9-318AACD4E359}" type="slidenum">
              <a:rPr lang="ru-RU" smtClean="0"/>
              <a:t>‹#›</a:t>
            </a:fld>
            <a:endParaRPr lang="ru-RU"/>
          </a:p>
        </p:txBody>
      </p:sp>
    </p:spTree>
    <p:extLst>
      <p:ext uri="{BB962C8B-B14F-4D97-AF65-F5344CB8AC3E}">
        <p14:creationId xmlns:p14="http://schemas.microsoft.com/office/powerpoint/2010/main" val="331242269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99821C9F-1DF4-4B8C-A0E8-1379EC918AE7}" type="datetimeFigureOut">
              <a:rPr lang="ru-RU" smtClean="0"/>
              <a:t>30.03.2020</a:t>
            </a:fld>
            <a:endParaRPr lang="ru-RU"/>
          </a:p>
        </p:txBody>
      </p:sp>
      <p:sp>
        <p:nvSpPr>
          <p:cNvPr id="5" name="Footer Placeholder 4"/>
          <p:cNvSpPr>
            <a:spLocks noGrp="1"/>
          </p:cNvSpPr>
          <p:nvPr>
            <p:ph type="ftr" sz="quarter" idx="11"/>
          </p:nvPr>
        </p:nvSpPr>
        <p:spPr/>
        <p:txBody>
          <a:bodyPr/>
          <a:lstStyle/>
          <a:p>
            <a:endParaRPr lang="ru-RU"/>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5D9FF80B-7FE5-433A-ABA9-318AACD4E359}" type="slidenum">
              <a:rPr lang="ru-RU" smtClean="0"/>
              <a:t>‹#›</a:t>
            </a:fld>
            <a:endParaRPr lang="ru-RU"/>
          </a:p>
        </p:txBody>
      </p:sp>
    </p:spTree>
    <p:extLst>
      <p:ext uri="{BB962C8B-B14F-4D97-AF65-F5344CB8AC3E}">
        <p14:creationId xmlns:p14="http://schemas.microsoft.com/office/powerpoint/2010/main" val="103260859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ru-RU" smtClean="0"/>
              <a:t>Образец заголовка</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99821C9F-1DF4-4B8C-A0E8-1379EC918AE7}" type="datetimeFigureOut">
              <a:rPr lang="ru-RU" smtClean="0"/>
              <a:t>30.03.2020</a:t>
            </a:fld>
            <a:endParaRPr lang="ru-RU"/>
          </a:p>
        </p:txBody>
      </p:sp>
      <p:sp>
        <p:nvSpPr>
          <p:cNvPr id="5" name="Footer Placeholder 4"/>
          <p:cNvSpPr>
            <a:spLocks noGrp="1"/>
          </p:cNvSpPr>
          <p:nvPr>
            <p:ph type="ftr" sz="quarter" idx="11"/>
          </p:nvPr>
        </p:nvSpPr>
        <p:spPr/>
        <p:txBody>
          <a:bodyPr/>
          <a:lstStyle/>
          <a:p>
            <a:endParaRPr lang="ru-RU"/>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5D9FF80B-7FE5-433A-ABA9-318AACD4E359}" type="slidenum">
              <a:rPr lang="ru-RU" smtClean="0"/>
              <a:t>‹#›</a:t>
            </a:fld>
            <a:endParaRPr lang="ru-RU"/>
          </a:p>
        </p:txBody>
      </p:sp>
    </p:spTree>
    <p:extLst>
      <p:ext uri="{BB962C8B-B14F-4D97-AF65-F5344CB8AC3E}">
        <p14:creationId xmlns:p14="http://schemas.microsoft.com/office/powerpoint/2010/main" val="22837764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99821C9F-1DF4-4B8C-A0E8-1379EC918AE7}" type="datetimeFigureOut">
              <a:rPr lang="ru-RU" smtClean="0"/>
              <a:t>30.03.2020</a:t>
            </a:fld>
            <a:endParaRPr lang="ru-RU"/>
          </a:p>
        </p:txBody>
      </p:sp>
      <p:sp>
        <p:nvSpPr>
          <p:cNvPr id="5" name="Footer Placeholder 4"/>
          <p:cNvSpPr>
            <a:spLocks noGrp="1"/>
          </p:cNvSpPr>
          <p:nvPr>
            <p:ph type="ftr" sz="quarter" idx="11"/>
          </p:nvPr>
        </p:nvSpPr>
        <p:spPr/>
        <p:txBody>
          <a:bodyPr/>
          <a:lstStyle/>
          <a:p>
            <a:endParaRPr lang="ru-RU"/>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5D9FF80B-7FE5-433A-ABA9-318AACD4E359}" type="slidenum">
              <a:rPr lang="ru-RU" smtClean="0"/>
              <a:t>‹#›</a:t>
            </a:fld>
            <a:endParaRPr lang="ru-RU"/>
          </a:p>
        </p:txBody>
      </p:sp>
    </p:spTree>
    <p:extLst>
      <p:ext uri="{BB962C8B-B14F-4D97-AF65-F5344CB8AC3E}">
        <p14:creationId xmlns:p14="http://schemas.microsoft.com/office/powerpoint/2010/main" val="409211639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99821C9F-1DF4-4B8C-A0E8-1379EC918AE7}" type="datetimeFigureOut">
              <a:rPr lang="ru-RU" smtClean="0"/>
              <a:t>30.03.2020</a:t>
            </a:fld>
            <a:endParaRPr lang="ru-RU"/>
          </a:p>
        </p:txBody>
      </p:sp>
      <p:sp>
        <p:nvSpPr>
          <p:cNvPr id="6" name="Footer Placeholder 5"/>
          <p:cNvSpPr>
            <a:spLocks noGrp="1"/>
          </p:cNvSpPr>
          <p:nvPr>
            <p:ph type="ftr" sz="quarter" idx="11"/>
          </p:nvPr>
        </p:nvSpPr>
        <p:spPr/>
        <p:txBody>
          <a:bodyPr/>
          <a:lstStyle/>
          <a:p>
            <a:endParaRPr lang="ru-RU"/>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5D9FF80B-7FE5-433A-ABA9-318AACD4E359}" type="slidenum">
              <a:rPr lang="ru-RU" smtClean="0"/>
              <a:t>‹#›</a:t>
            </a:fld>
            <a:endParaRPr lang="ru-RU"/>
          </a:p>
        </p:txBody>
      </p:sp>
    </p:spTree>
    <p:extLst>
      <p:ext uri="{BB962C8B-B14F-4D97-AF65-F5344CB8AC3E}">
        <p14:creationId xmlns:p14="http://schemas.microsoft.com/office/powerpoint/2010/main" val="933738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ru-RU" smtClean="0"/>
              <a:t>Образец заголовка</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99821C9F-1DF4-4B8C-A0E8-1379EC918AE7}" type="datetimeFigureOut">
              <a:rPr lang="ru-RU" smtClean="0"/>
              <a:t>30.03.2020</a:t>
            </a:fld>
            <a:endParaRPr lang="ru-RU"/>
          </a:p>
        </p:txBody>
      </p:sp>
      <p:sp>
        <p:nvSpPr>
          <p:cNvPr id="8" name="Footer Placeholder 7"/>
          <p:cNvSpPr>
            <a:spLocks noGrp="1"/>
          </p:cNvSpPr>
          <p:nvPr>
            <p:ph type="ftr" sz="quarter" idx="11"/>
          </p:nvPr>
        </p:nvSpPr>
        <p:spPr/>
        <p:txBody>
          <a:bodyPr/>
          <a:lstStyle/>
          <a:p>
            <a:endParaRPr lang="ru-RU"/>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5D9FF80B-7FE5-433A-ABA9-318AACD4E359}" type="slidenum">
              <a:rPr lang="ru-RU" smtClean="0"/>
              <a:t>‹#›</a:t>
            </a:fld>
            <a:endParaRPr lang="ru-RU"/>
          </a:p>
        </p:txBody>
      </p:sp>
    </p:spTree>
    <p:extLst>
      <p:ext uri="{BB962C8B-B14F-4D97-AF65-F5344CB8AC3E}">
        <p14:creationId xmlns:p14="http://schemas.microsoft.com/office/powerpoint/2010/main" val="55538277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99821C9F-1DF4-4B8C-A0E8-1379EC918AE7}" type="datetimeFigureOut">
              <a:rPr lang="ru-RU" smtClean="0"/>
              <a:t>30.03.2020</a:t>
            </a:fld>
            <a:endParaRPr lang="ru-RU"/>
          </a:p>
        </p:txBody>
      </p:sp>
      <p:sp>
        <p:nvSpPr>
          <p:cNvPr id="4" name="Footer Placeholder 3"/>
          <p:cNvSpPr>
            <a:spLocks noGrp="1"/>
          </p:cNvSpPr>
          <p:nvPr>
            <p:ph type="ftr" sz="quarter" idx="11"/>
          </p:nvPr>
        </p:nvSpPr>
        <p:spPr/>
        <p:txBody>
          <a:bodyPr/>
          <a:lstStyle/>
          <a:p>
            <a:endParaRPr lang="ru-RU"/>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5D9FF80B-7FE5-433A-ABA9-318AACD4E359}" type="slidenum">
              <a:rPr lang="ru-RU" smtClean="0"/>
              <a:t>‹#›</a:t>
            </a:fld>
            <a:endParaRPr lang="ru-RU"/>
          </a:p>
        </p:txBody>
      </p:sp>
    </p:spTree>
    <p:extLst>
      <p:ext uri="{BB962C8B-B14F-4D97-AF65-F5344CB8AC3E}">
        <p14:creationId xmlns:p14="http://schemas.microsoft.com/office/powerpoint/2010/main" val="251192213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9821C9F-1DF4-4B8C-A0E8-1379EC918AE7}" type="datetimeFigureOut">
              <a:rPr lang="ru-RU" smtClean="0"/>
              <a:t>30.03.2020</a:t>
            </a:fld>
            <a:endParaRPr lang="ru-RU"/>
          </a:p>
        </p:txBody>
      </p:sp>
      <p:sp>
        <p:nvSpPr>
          <p:cNvPr id="3" name="Footer Placeholder 2"/>
          <p:cNvSpPr>
            <a:spLocks noGrp="1"/>
          </p:cNvSpPr>
          <p:nvPr>
            <p:ph type="ftr" sz="quarter" idx="11"/>
          </p:nvPr>
        </p:nvSpPr>
        <p:spPr/>
        <p:txBody>
          <a:bodyPr/>
          <a:lstStyle/>
          <a:p>
            <a:endParaRPr lang="ru-RU"/>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5D9FF80B-7FE5-433A-ABA9-318AACD4E359}" type="slidenum">
              <a:rPr lang="ru-RU" smtClean="0"/>
              <a:t>‹#›</a:t>
            </a:fld>
            <a:endParaRPr lang="ru-RU"/>
          </a:p>
        </p:txBody>
      </p:sp>
    </p:spTree>
    <p:extLst>
      <p:ext uri="{BB962C8B-B14F-4D97-AF65-F5344CB8AC3E}">
        <p14:creationId xmlns:p14="http://schemas.microsoft.com/office/powerpoint/2010/main" val="516853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ru-RU" smtClean="0"/>
              <a:t>Образец заголовка</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99821C9F-1DF4-4B8C-A0E8-1379EC918AE7}" type="datetimeFigureOut">
              <a:rPr lang="ru-RU" smtClean="0"/>
              <a:t>30.03.2020</a:t>
            </a:fld>
            <a:endParaRPr lang="ru-RU"/>
          </a:p>
        </p:txBody>
      </p:sp>
      <p:sp>
        <p:nvSpPr>
          <p:cNvPr id="6" name="Footer Placeholder 5"/>
          <p:cNvSpPr>
            <a:spLocks noGrp="1"/>
          </p:cNvSpPr>
          <p:nvPr>
            <p:ph type="ftr" sz="quarter" idx="11"/>
          </p:nvPr>
        </p:nvSpPr>
        <p:spPr/>
        <p:txBody>
          <a:bodyPr/>
          <a:lstStyle/>
          <a:p>
            <a:endParaRPr lang="ru-RU"/>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5D9FF80B-7FE5-433A-ABA9-318AACD4E359}" type="slidenum">
              <a:rPr lang="ru-RU" smtClean="0"/>
              <a:t>‹#›</a:t>
            </a:fld>
            <a:endParaRPr lang="ru-RU"/>
          </a:p>
        </p:txBody>
      </p:sp>
    </p:spTree>
    <p:extLst>
      <p:ext uri="{BB962C8B-B14F-4D97-AF65-F5344CB8AC3E}">
        <p14:creationId xmlns:p14="http://schemas.microsoft.com/office/powerpoint/2010/main" val="21969275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99821C9F-1DF4-4B8C-A0E8-1379EC918AE7}" type="datetimeFigureOut">
              <a:rPr lang="ru-RU" smtClean="0"/>
              <a:t>30.03.2020</a:t>
            </a:fld>
            <a:endParaRPr lang="ru-RU"/>
          </a:p>
        </p:txBody>
      </p:sp>
      <p:sp>
        <p:nvSpPr>
          <p:cNvPr id="6" name="Footer Placeholder 5"/>
          <p:cNvSpPr>
            <a:spLocks noGrp="1"/>
          </p:cNvSpPr>
          <p:nvPr>
            <p:ph type="ftr" sz="quarter" idx="11"/>
          </p:nvPr>
        </p:nvSpPr>
        <p:spPr/>
        <p:txBody>
          <a:bodyPr/>
          <a:lstStyle/>
          <a:p>
            <a:endParaRPr lang="ru-RU"/>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5D9FF80B-7FE5-433A-ABA9-318AACD4E359}" type="slidenum">
              <a:rPr lang="ru-RU" smtClean="0"/>
              <a:t>‹#›</a:t>
            </a:fld>
            <a:endParaRPr lang="ru-RU"/>
          </a:p>
        </p:txBody>
      </p:sp>
    </p:spTree>
    <p:extLst>
      <p:ext uri="{BB962C8B-B14F-4D97-AF65-F5344CB8AC3E}">
        <p14:creationId xmlns:p14="http://schemas.microsoft.com/office/powerpoint/2010/main" val="394740900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99821C9F-1DF4-4B8C-A0E8-1379EC918AE7}" type="datetimeFigureOut">
              <a:rPr lang="ru-RU" smtClean="0"/>
              <a:t>30.03.2020</a:t>
            </a:fld>
            <a:endParaRPr lang="ru-RU"/>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ru-RU"/>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5D9FF80B-7FE5-433A-ABA9-318AACD4E359}" type="slidenum">
              <a:rPr lang="ru-RU" smtClean="0"/>
              <a:t>‹#›</a:t>
            </a:fld>
            <a:endParaRPr lang="ru-RU"/>
          </a:p>
        </p:txBody>
      </p:sp>
    </p:spTree>
    <p:extLst>
      <p:ext uri="{BB962C8B-B14F-4D97-AF65-F5344CB8AC3E}">
        <p14:creationId xmlns:p14="http://schemas.microsoft.com/office/powerpoint/2010/main" val="3968993807"/>
      </p:ext>
    </p:extLst>
  </p:cSld>
  <p:clrMap bg1="lt1" tx1="dk1" bg2="lt2" tx2="dk2" accent1="accent1" accent2="accent2" accent3="accent3" accent4="accent4" accent5="accent5" accent6="accent6" hlink="hlink" folHlink="folHlink"/>
  <p:sldLayoutIdLst>
    <p:sldLayoutId id="2147483695" r:id="rId1"/>
    <p:sldLayoutId id="2147483696" r:id="rId2"/>
    <p:sldLayoutId id="2147483697" r:id="rId3"/>
    <p:sldLayoutId id="2147483698" r:id="rId4"/>
    <p:sldLayoutId id="2147483699" r:id="rId5"/>
    <p:sldLayoutId id="2147483700" r:id="rId6"/>
    <p:sldLayoutId id="2147483701" r:id="rId7"/>
    <p:sldLayoutId id="2147483702" r:id="rId8"/>
    <p:sldLayoutId id="2147483703" r:id="rId9"/>
    <p:sldLayoutId id="2147483704" r:id="rId10"/>
    <p:sldLayoutId id="2147483705" r:id="rId11"/>
    <p:sldLayoutId id="2147483706" r:id="rId12"/>
    <p:sldLayoutId id="2147483707" r:id="rId13"/>
    <p:sldLayoutId id="2147483708" r:id="rId14"/>
    <p:sldLayoutId id="2147483709" r:id="rId15"/>
    <p:sldLayoutId id="2147483710"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lstStyle/>
          <a:p>
            <a:r>
              <a:rPr lang="en-US" dirty="0" smtClean="0"/>
              <a:t>Drowsy baby</a:t>
            </a:r>
            <a:endParaRPr lang="ru-RU" dirty="0"/>
          </a:p>
        </p:txBody>
      </p:sp>
      <p:sp>
        <p:nvSpPr>
          <p:cNvPr id="3" name="Подзаголовок 2"/>
          <p:cNvSpPr>
            <a:spLocks noGrp="1"/>
          </p:cNvSpPr>
          <p:nvPr>
            <p:ph type="subTitle" idx="1"/>
          </p:nvPr>
        </p:nvSpPr>
        <p:spPr/>
        <p:txBody>
          <a:bodyPr/>
          <a:lstStyle/>
          <a:p>
            <a:endParaRPr lang="ru-RU"/>
          </a:p>
        </p:txBody>
      </p:sp>
    </p:spTree>
    <p:extLst>
      <p:ext uri="{BB962C8B-B14F-4D97-AF65-F5344CB8AC3E}">
        <p14:creationId xmlns:p14="http://schemas.microsoft.com/office/powerpoint/2010/main" val="107220361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424147"/>
          </a:xfrm>
        </p:spPr>
        <p:txBody>
          <a:bodyPr>
            <a:normAutofit fontScale="90000"/>
          </a:bodyPr>
          <a:lstStyle/>
          <a:p>
            <a:endParaRPr lang="ru-RU" dirty="0"/>
          </a:p>
        </p:txBody>
      </p:sp>
      <p:sp>
        <p:nvSpPr>
          <p:cNvPr id="3" name="Объект 2"/>
          <p:cNvSpPr>
            <a:spLocks noGrp="1"/>
          </p:cNvSpPr>
          <p:nvPr>
            <p:ph idx="1"/>
          </p:nvPr>
        </p:nvSpPr>
        <p:spPr>
          <a:xfrm>
            <a:off x="2656572" y="1155031"/>
            <a:ext cx="8697227" cy="5021931"/>
          </a:xfrm>
        </p:spPr>
        <p:txBody>
          <a:bodyPr>
            <a:normAutofit/>
          </a:bodyPr>
          <a:lstStyle/>
          <a:p>
            <a:r>
              <a:rPr lang="en-US" b="1" dirty="0" smtClean="0"/>
              <a:t>Past medical history</a:t>
            </a:r>
          </a:p>
          <a:p>
            <a:r>
              <a:rPr lang="en-US" dirty="0" smtClean="0"/>
              <a:t>No know medical conditions</a:t>
            </a:r>
          </a:p>
          <a:p>
            <a:r>
              <a:rPr lang="en-US" dirty="0" smtClean="0"/>
              <a:t>No regular medications</a:t>
            </a:r>
          </a:p>
          <a:p>
            <a:r>
              <a:rPr lang="en-US" dirty="0" smtClean="0"/>
              <a:t>No allergies</a:t>
            </a:r>
          </a:p>
          <a:p>
            <a:r>
              <a:rPr lang="en-US" b="1" dirty="0" smtClean="0"/>
              <a:t>Relevant family history</a:t>
            </a:r>
          </a:p>
          <a:p>
            <a:r>
              <a:rPr lang="en-US" dirty="0" smtClean="0"/>
              <a:t>No significant family history.</a:t>
            </a:r>
          </a:p>
          <a:p>
            <a:r>
              <a:rPr lang="en-US" b="1" dirty="0" smtClean="0"/>
              <a:t>Social history</a:t>
            </a:r>
          </a:p>
          <a:p>
            <a:r>
              <a:rPr lang="en-US" dirty="0" smtClean="0"/>
              <a:t>Occupation (both parents are currently unemployed but the father is currently looking for some work)</a:t>
            </a:r>
          </a:p>
          <a:p>
            <a:r>
              <a:rPr lang="en-US" dirty="0" smtClean="0"/>
              <a:t>Alcohol history (the parents each drink 10-15 units a week of alcohol but do not smoke or use recreational drugs)</a:t>
            </a:r>
          </a:p>
          <a:p>
            <a:r>
              <a:rPr lang="en-US" dirty="0" smtClean="0"/>
              <a:t>Smoking history</a:t>
            </a:r>
          </a:p>
          <a:p>
            <a:r>
              <a:rPr lang="en-US" dirty="0" smtClean="0"/>
              <a:t>Recreational drug use</a:t>
            </a:r>
          </a:p>
          <a:p>
            <a:endParaRPr lang="ru-RU" dirty="0"/>
          </a:p>
        </p:txBody>
      </p:sp>
    </p:spTree>
    <p:extLst>
      <p:ext uri="{BB962C8B-B14F-4D97-AF65-F5344CB8AC3E}">
        <p14:creationId xmlns:p14="http://schemas.microsoft.com/office/powerpoint/2010/main" val="74014815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lstStyle/>
          <a:p>
            <a:r>
              <a:rPr lang="en-US" sz="2800" b="1" dirty="0" smtClean="0"/>
              <a:t>Current living situation</a:t>
            </a:r>
          </a:p>
          <a:p>
            <a:endParaRPr lang="en-US" sz="2800" b="1" dirty="0" smtClean="0"/>
          </a:p>
          <a:p>
            <a:r>
              <a:rPr lang="en-US" sz="2800" dirty="0" smtClean="0"/>
              <a:t>Both parents and the infant are living with the infant’s maternal grandmother.</a:t>
            </a:r>
          </a:p>
          <a:p>
            <a:r>
              <a:rPr lang="en-US" sz="2800" dirty="0" smtClean="0"/>
              <a:t>Domestic violence has previously been reported during the pregnancy, but the mother denies any recurrence of this recently.</a:t>
            </a:r>
          </a:p>
          <a:p>
            <a:endParaRPr lang="ru-RU" dirty="0"/>
          </a:p>
        </p:txBody>
      </p:sp>
    </p:spTree>
    <p:extLst>
      <p:ext uri="{BB962C8B-B14F-4D97-AF65-F5344CB8AC3E}">
        <p14:creationId xmlns:p14="http://schemas.microsoft.com/office/powerpoint/2010/main" val="141253639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dirty="0" smtClean="0"/>
              <a:t>What is the order of physical examination?</a:t>
            </a:r>
            <a:endParaRPr lang="ru-RU" dirty="0"/>
          </a:p>
        </p:txBody>
      </p:sp>
      <p:sp>
        <p:nvSpPr>
          <p:cNvPr id="3" name="Объект 2"/>
          <p:cNvSpPr>
            <a:spLocks noGrp="1"/>
          </p:cNvSpPr>
          <p:nvPr>
            <p:ph idx="1"/>
          </p:nvPr>
        </p:nvSpPr>
        <p:spPr/>
        <p:txBody>
          <a:bodyPr/>
          <a:lstStyle/>
          <a:p>
            <a:r>
              <a:rPr lang="en-US" sz="2400" b="1" dirty="0" smtClean="0"/>
              <a:t>Examination</a:t>
            </a:r>
          </a:p>
          <a:p>
            <a:r>
              <a:rPr lang="en-US" sz="2400" dirty="0" smtClean="0"/>
              <a:t>In young children the history is not as useful for narrowing down the differential diagnosis as the infant can not report symptoms and signs are</a:t>
            </a:r>
          </a:p>
          <a:p>
            <a:r>
              <a:rPr lang="en-US" sz="2400" dirty="0" smtClean="0"/>
              <a:t>generally non-specific (e.g. crying, poor feeding). As a result, a full clinical assessment of all systems should be adopted to reduce the risk of missing pathology.</a:t>
            </a:r>
          </a:p>
          <a:p>
            <a:endParaRPr lang="ru-RU" dirty="0"/>
          </a:p>
        </p:txBody>
      </p:sp>
    </p:spTree>
    <p:extLst>
      <p:ext uri="{BB962C8B-B14F-4D97-AF65-F5344CB8AC3E}">
        <p14:creationId xmlns:p14="http://schemas.microsoft.com/office/powerpoint/2010/main" val="3725413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normAutofit/>
          </a:bodyPr>
          <a:lstStyle/>
          <a:p>
            <a:r>
              <a:rPr lang="en-US" sz="2800" dirty="0" smtClean="0"/>
              <a:t>Vital signs are within normal limits</a:t>
            </a:r>
          </a:p>
          <a:p>
            <a:endParaRPr lang="en-US" sz="2800" dirty="0" smtClean="0"/>
          </a:p>
          <a:p>
            <a:r>
              <a:rPr lang="en-US" sz="2800" b="1" dirty="0" smtClean="0"/>
              <a:t>Measurements:</a:t>
            </a:r>
          </a:p>
          <a:p>
            <a:r>
              <a:rPr lang="en-US" sz="2800" dirty="0" smtClean="0"/>
              <a:t>Weight: 3.8kg (10th-25th percentile)</a:t>
            </a:r>
          </a:p>
          <a:p>
            <a:r>
              <a:rPr lang="en-US" sz="2800" dirty="0" smtClean="0"/>
              <a:t>Length: 54cm (25th-50th percentile)</a:t>
            </a:r>
          </a:p>
          <a:p>
            <a:r>
              <a:rPr lang="en-US" sz="2800" dirty="0" smtClean="0"/>
              <a:t>Head circumference: 38cm (25th-50th percentile)</a:t>
            </a:r>
          </a:p>
          <a:p>
            <a:endParaRPr lang="ru-RU" sz="2800" dirty="0"/>
          </a:p>
        </p:txBody>
      </p:sp>
    </p:spTree>
    <p:extLst>
      <p:ext uri="{BB962C8B-B14F-4D97-AF65-F5344CB8AC3E}">
        <p14:creationId xmlns:p14="http://schemas.microsoft.com/office/powerpoint/2010/main" val="219827640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a:xfrm>
            <a:off x="1694046" y="624109"/>
            <a:ext cx="10250906" cy="5892193"/>
          </a:xfrm>
        </p:spPr>
        <p:txBody>
          <a:bodyPr>
            <a:normAutofit/>
          </a:bodyPr>
          <a:lstStyle/>
          <a:p>
            <a:r>
              <a:rPr lang="en-US" b="1" dirty="0" smtClean="0"/>
              <a:t>General inspection</a:t>
            </a:r>
          </a:p>
          <a:p>
            <a:r>
              <a:rPr lang="en-US" dirty="0" smtClean="0"/>
              <a:t>The infant is sleeping, with no obvious evidence of injury, no abnormal posturing and no signs of distress.</a:t>
            </a:r>
          </a:p>
          <a:p>
            <a:r>
              <a:rPr lang="en-US" dirty="0" smtClean="0"/>
              <a:t>There is normal child-caregiver interaction.</a:t>
            </a:r>
          </a:p>
          <a:p>
            <a:r>
              <a:rPr lang="en-US" b="1" dirty="0" smtClean="0"/>
              <a:t>Cardiovascular and respiratory examination:</a:t>
            </a:r>
          </a:p>
          <a:p>
            <a:r>
              <a:rPr lang="en-US" dirty="0" smtClean="0"/>
              <a:t>No abnormalities</a:t>
            </a:r>
          </a:p>
          <a:p>
            <a:r>
              <a:rPr lang="en-US" b="1" dirty="0" smtClean="0"/>
              <a:t>Abdominal examination:</a:t>
            </a:r>
          </a:p>
          <a:p>
            <a:r>
              <a:rPr lang="en-US" dirty="0" smtClean="0"/>
              <a:t>No abnormalities</a:t>
            </a:r>
          </a:p>
          <a:p>
            <a:r>
              <a:rPr lang="en-US" b="1" dirty="0" smtClean="0"/>
              <a:t>Musculoskeletal examination:</a:t>
            </a:r>
          </a:p>
          <a:p>
            <a:r>
              <a:rPr lang="en-US" dirty="0" smtClean="0"/>
              <a:t>No swelling or obvious point tenderness of extremities</a:t>
            </a:r>
          </a:p>
          <a:p>
            <a:r>
              <a:rPr lang="en-US" dirty="0" smtClean="0"/>
              <a:t>Normal passive range of motion in major joints</a:t>
            </a:r>
          </a:p>
          <a:p>
            <a:r>
              <a:rPr lang="en-US" b="1" dirty="0" smtClean="0"/>
              <a:t>Dermatological examination:</a:t>
            </a:r>
          </a:p>
          <a:p>
            <a:r>
              <a:rPr lang="en-US" dirty="0" smtClean="0"/>
              <a:t>No rashes or birthmarks noted</a:t>
            </a:r>
          </a:p>
          <a:p>
            <a:r>
              <a:rPr lang="en-US" dirty="0" smtClean="0"/>
              <a:t>No visible signs of trauma</a:t>
            </a:r>
          </a:p>
          <a:p>
            <a:endParaRPr lang="en-US" dirty="0" smtClean="0"/>
          </a:p>
          <a:p>
            <a:endParaRPr lang="ru-RU" dirty="0"/>
          </a:p>
        </p:txBody>
      </p:sp>
    </p:spTree>
    <p:extLst>
      <p:ext uri="{BB962C8B-B14F-4D97-AF65-F5344CB8AC3E}">
        <p14:creationId xmlns:p14="http://schemas.microsoft.com/office/powerpoint/2010/main" val="289309385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780281"/>
          </a:xfrm>
        </p:spPr>
        <p:txBody>
          <a:bodyPr>
            <a:normAutofit/>
          </a:bodyPr>
          <a:lstStyle/>
          <a:p>
            <a:r>
              <a:rPr lang="en-US" dirty="0" smtClean="0"/>
              <a:t>Neurological examination:</a:t>
            </a:r>
            <a:endParaRPr lang="ru-RU" dirty="0"/>
          </a:p>
        </p:txBody>
      </p:sp>
      <p:sp>
        <p:nvSpPr>
          <p:cNvPr id="3" name="Объект 2"/>
          <p:cNvSpPr>
            <a:spLocks noGrp="1"/>
          </p:cNvSpPr>
          <p:nvPr>
            <p:ph idx="1"/>
          </p:nvPr>
        </p:nvSpPr>
        <p:spPr>
          <a:xfrm>
            <a:off x="2127183" y="1241659"/>
            <a:ext cx="9365381" cy="5226518"/>
          </a:xfrm>
        </p:spPr>
        <p:txBody>
          <a:bodyPr>
            <a:normAutofit fontScale="92500" lnSpcReduction="10000"/>
          </a:bodyPr>
          <a:lstStyle/>
          <a:p>
            <a:r>
              <a:rPr lang="en-US" sz="2600" dirty="0" smtClean="0"/>
              <a:t>Normal head size and shape</a:t>
            </a:r>
          </a:p>
          <a:p>
            <a:r>
              <a:rPr lang="en-US" sz="2600" dirty="0" smtClean="0"/>
              <a:t>No bulging fontanelle</a:t>
            </a:r>
          </a:p>
          <a:p>
            <a:r>
              <a:rPr lang="en-US" sz="2600" dirty="0" smtClean="0"/>
              <a:t>Normal tone</a:t>
            </a:r>
          </a:p>
          <a:p>
            <a:r>
              <a:rPr lang="en-US" sz="2600" dirty="0" smtClean="0"/>
              <a:t>Primitive reflexes present</a:t>
            </a:r>
          </a:p>
          <a:p>
            <a:r>
              <a:rPr lang="en-US" sz="2600" dirty="0" smtClean="0"/>
              <a:t>Deep tendon reflexes were normal</a:t>
            </a:r>
          </a:p>
          <a:p>
            <a:r>
              <a:rPr lang="en-US" sz="2600" dirty="0" smtClean="0"/>
              <a:t>Drowsy and lethargic</a:t>
            </a:r>
          </a:p>
          <a:p>
            <a:r>
              <a:rPr lang="en-US" sz="2600" dirty="0" smtClean="0"/>
              <a:t>Very difficult to elicit spontaneous eye-opening</a:t>
            </a:r>
          </a:p>
          <a:p>
            <a:r>
              <a:rPr lang="en-US" sz="2600" dirty="0" smtClean="0"/>
              <a:t>Eyes were of normal shape and symmetrical</a:t>
            </a:r>
          </a:p>
          <a:p>
            <a:r>
              <a:rPr lang="en-US" sz="2600" dirty="0" smtClean="0"/>
              <a:t>Red reflex present</a:t>
            </a:r>
          </a:p>
          <a:p>
            <a:r>
              <a:rPr lang="en-US" sz="2600" dirty="0" smtClean="0"/>
              <a:t>Pupils equal and reactive to light</a:t>
            </a:r>
          </a:p>
          <a:p>
            <a:r>
              <a:rPr lang="en-US" sz="2600" dirty="0" smtClean="0"/>
              <a:t>No subconjunctival </a:t>
            </a:r>
            <a:r>
              <a:rPr lang="en-US" sz="2600" dirty="0" err="1" smtClean="0"/>
              <a:t>haemorrhage</a:t>
            </a:r>
            <a:endParaRPr lang="en-US" sz="2600" dirty="0" smtClean="0"/>
          </a:p>
          <a:p>
            <a:endParaRPr lang="ru-RU" dirty="0"/>
          </a:p>
        </p:txBody>
      </p:sp>
    </p:spTree>
    <p:extLst>
      <p:ext uri="{BB962C8B-B14F-4D97-AF65-F5344CB8AC3E}">
        <p14:creationId xmlns:p14="http://schemas.microsoft.com/office/powerpoint/2010/main" val="96404656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normAutofit fontScale="92500"/>
          </a:bodyPr>
          <a:lstStyle/>
          <a:p>
            <a:r>
              <a:rPr lang="en-US" sz="3600" b="1" dirty="0" err="1" smtClean="0"/>
              <a:t>Fundoscopy</a:t>
            </a:r>
            <a:r>
              <a:rPr lang="en-US" sz="3600" b="1" dirty="0" smtClean="0"/>
              <a:t> – </a:t>
            </a:r>
          </a:p>
          <a:p>
            <a:endParaRPr lang="en-US" sz="3600" b="1" dirty="0"/>
          </a:p>
          <a:p>
            <a:r>
              <a:rPr lang="en-US" sz="3600" b="1" dirty="0" smtClean="0"/>
              <a:t>extensive bilateral retinal </a:t>
            </a:r>
            <a:r>
              <a:rPr lang="en-US" sz="3600" b="1" dirty="0" err="1" smtClean="0"/>
              <a:t>haemorrhages</a:t>
            </a:r>
            <a:endParaRPr lang="en-US" sz="3600" b="1" dirty="0" smtClean="0"/>
          </a:p>
          <a:p>
            <a:endParaRPr lang="en-US" sz="3600" b="1" dirty="0"/>
          </a:p>
          <a:p>
            <a:r>
              <a:rPr lang="en-US" dirty="0" smtClean="0"/>
              <a:t>When head trauma, is suspected, the clinician should be looking for signs of raised intracranial pressure such as a reduced level of </a:t>
            </a:r>
            <a:r>
              <a:rPr lang="en-US" b="1" dirty="0" smtClean="0"/>
              <a:t>consciousness, bradycardia, reduced respiratory rate, </a:t>
            </a:r>
            <a:r>
              <a:rPr lang="en-US" b="1" dirty="0" err="1" smtClean="0"/>
              <a:t>apnoeic</a:t>
            </a:r>
            <a:r>
              <a:rPr lang="en-US" b="1" dirty="0" smtClean="0"/>
              <a:t> episodes, vomiting and bulging fontanelles.</a:t>
            </a:r>
          </a:p>
          <a:p>
            <a:endParaRPr lang="en-US" sz="3600" b="1" dirty="0" smtClean="0"/>
          </a:p>
          <a:p>
            <a:endParaRPr lang="ru-RU" dirty="0"/>
          </a:p>
        </p:txBody>
      </p:sp>
    </p:spTree>
    <p:extLst>
      <p:ext uri="{BB962C8B-B14F-4D97-AF65-F5344CB8AC3E}">
        <p14:creationId xmlns:p14="http://schemas.microsoft.com/office/powerpoint/2010/main" val="115024974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normAutofit/>
          </a:bodyPr>
          <a:lstStyle/>
          <a:p>
            <a:r>
              <a:rPr lang="en-US" b="1" dirty="0" smtClean="0"/>
              <a:t>CT head</a:t>
            </a:r>
          </a:p>
          <a:p>
            <a:r>
              <a:rPr lang="en-US" dirty="0" smtClean="0"/>
              <a:t>Given the history and the presence of bilateral retinal </a:t>
            </a:r>
            <a:r>
              <a:rPr lang="en-US" dirty="0" err="1" smtClean="0"/>
              <a:t>haemorrhages</a:t>
            </a:r>
            <a:r>
              <a:rPr lang="en-US" dirty="0" smtClean="0"/>
              <a:t> on </a:t>
            </a:r>
            <a:r>
              <a:rPr lang="en-US" dirty="0" err="1" smtClean="0"/>
              <a:t>fundoscopy</a:t>
            </a:r>
            <a:r>
              <a:rPr lang="en-US" dirty="0" smtClean="0"/>
              <a:t>, this child needs an urgent CT head to look for signs of intracranial pathology.</a:t>
            </a:r>
          </a:p>
          <a:p>
            <a:r>
              <a:rPr lang="en-US" b="1" dirty="0" smtClean="0"/>
              <a:t>Skeletal survey</a:t>
            </a:r>
          </a:p>
          <a:p>
            <a:r>
              <a:rPr lang="en-US" dirty="0" smtClean="0"/>
              <a:t>Given the history of trauma and the possibility of non-accidental injury, the child requires a skeletal survey. A skeletal survey involves multiple x-rays to assess all of the child’s bones for fractures, these images are reviewed by a senior </a:t>
            </a:r>
            <a:r>
              <a:rPr lang="en-US" dirty="0" err="1" smtClean="0"/>
              <a:t>paediatric</a:t>
            </a:r>
            <a:r>
              <a:rPr lang="en-US" dirty="0" smtClean="0"/>
              <a:t> radiologist.</a:t>
            </a:r>
          </a:p>
          <a:p>
            <a:endParaRPr lang="ru-RU" dirty="0"/>
          </a:p>
        </p:txBody>
      </p:sp>
    </p:spTree>
    <p:extLst>
      <p:ext uri="{BB962C8B-B14F-4D97-AF65-F5344CB8AC3E}">
        <p14:creationId xmlns:p14="http://schemas.microsoft.com/office/powerpoint/2010/main" val="704178072"/>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dirty="0" smtClean="0"/>
              <a:t>Investigation results</a:t>
            </a:r>
            <a:br>
              <a:rPr lang="en-US" dirty="0" smtClean="0"/>
            </a:br>
            <a:endParaRPr lang="ru-RU" dirty="0"/>
          </a:p>
        </p:txBody>
      </p:sp>
      <p:sp>
        <p:nvSpPr>
          <p:cNvPr id="3" name="Объект 2"/>
          <p:cNvSpPr>
            <a:spLocks noGrp="1"/>
          </p:cNvSpPr>
          <p:nvPr>
            <p:ph idx="1"/>
          </p:nvPr>
        </p:nvSpPr>
        <p:spPr>
          <a:xfrm>
            <a:off x="2592924" y="1905000"/>
            <a:ext cx="8911687" cy="4006222"/>
          </a:xfrm>
        </p:spPr>
        <p:txBody>
          <a:bodyPr>
            <a:normAutofit/>
          </a:bodyPr>
          <a:lstStyle/>
          <a:p>
            <a:r>
              <a:rPr lang="en-US" sz="3200" dirty="0" smtClean="0"/>
              <a:t>CT Head – small left </a:t>
            </a:r>
            <a:r>
              <a:rPr lang="en-US" sz="3200" b="1" dirty="0" smtClean="0"/>
              <a:t>subdural </a:t>
            </a:r>
            <a:r>
              <a:rPr lang="en-US" sz="3200" b="1" dirty="0" err="1" smtClean="0"/>
              <a:t>haematoma</a:t>
            </a:r>
            <a:r>
              <a:rPr lang="en-US" sz="3200" b="1" dirty="0" smtClean="0"/>
              <a:t> </a:t>
            </a:r>
            <a:r>
              <a:rPr lang="en-US" sz="3200" dirty="0" smtClean="0"/>
              <a:t>with no midline shift</a:t>
            </a:r>
          </a:p>
          <a:p>
            <a:endParaRPr lang="en-US" sz="3200" dirty="0" smtClean="0"/>
          </a:p>
          <a:p>
            <a:r>
              <a:rPr lang="en-US" sz="3200" dirty="0" smtClean="0"/>
              <a:t>A skeletal survey – two anterior and one posterior rib fracture</a:t>
            </a:r>
          </a:p>
          <a:p>
            <a:endParaRPr lang="ru-RU" sz="3200" dirty="0"/>
          </a:p>
        </p:txBody>
      </p:sp>
    </p:spTree>
    <p:extLst>
      <p:ext uri="{BB962C8B-B14F-4D97-AF65-F5344CB8AC3E}">
        <p14:creationId xmlns:p14="http://schemas.microsoft.com/office/powerpoint/2010/main" val="704533799"/>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b="1" dirty="0" smtClean="0"/>
              <a:t>Diagnosis</a:t>
            </a:r>
            <a:br>
              <a:rPr lang="en-US" b="1" dirty="0" smtClean="0"/>
            </a:br>
            <a:endParaRPr lang="ru-RU" b="1" dirty="0"/>
          </a:p>
        </p:txBody>
      </p:sp>
      <p:sp>
        <p:nvSpPr>
          <p:cNvPr id="3" name="Объект 2"/>
          <p:cNvSpPr>
            <a:spLocks noGrp="1"/>
          </p:cNvSpPr>
          <p:nvPr>
            <p:ph idx="1"/>
          </p:nvPr>
        </p:nvSpPr>
        <p:spPr/>
        <p:txBody>
          <a:bodyPr>
            <a:normAutofit fontScale="70000" lnSpcReduction="20000"/>
          </a:bodyPr>
          <a:lstStyle/>
          <a:p>
            <a:r>
              <a:rPr lang="en-US" sz="3500" b="1" dirty="0" smtClean="0"/>
              <a:t>Non-accidental injury – shaken baby syndrome</a:t>
            </a:r>
          </a:p>
          <a:p>
            <a:endParaRPr lang="en-US" dirty="0" smtClean="0"/>
          </a:p>
          <a:p>
            <a:r>
              <a:rPr lang="en-US" sz="2400" dirty="0" smtClean="0"/>
              <a:t>When the infant is being shaken by their caregiver, rib fractures and intracranial </a:t>
            </a:r>
            <a:r>
              <a:rPr lang="en-US" sz="2400" dirty="0" err="1" smtClean="0"/>
              <a:t>haemorrhages</a:t>
            </a:r>
            <a:r>
              <a:rPr lang="en-US" sz="2400" dirty="0" smtClean="0"/>
              <a:t> can result if enough force has been applied.</a:t>
            </a:r>
          </a:p>
          <a:p>
            <a:r>
              <a:rPr lang="en-US" sz="2400" dirty="0" smtClean="0"/>
              <a:t>Subdural </a:t>
            </a:r>
            <a:r>
              <a:rPr lang="en-US" sz="2400" dirty="0" err="1" smtClean="0"/>
              <a:t>haemorrhages</a:t>
            </a:r>
            <a:r>
              <a:rPr lang="en-US" sz="2400" dirty="0" smtClean="0"/>
              <a:t> are most commonly seen, but subarachnoid </a:t>
            </a:r>
            <a:r>
              <a:rPr lang="en-US" sz="2400" dirty="0" err="1" smtClean="0"/>
              <a:t>haemorrhages</a:t>
            </a:r>
            <a:r>
              <a:rPr lang="en-US" sz="2400" dirty="0" smtClean="0"/>
              <a:t> can occur as well. </a:t>
            </a:r>
          </a:p>
          <a:p>
            <a:r>
              <a:rPr lang="en-US" sz="2400" dirty="0" smtClean="0"/>
              <a:t>Neurological signs that point towards raised intracranial pressure secondary to bleeding and/or brain swelling include vomiting, </a:t>
            </a:r>
            <a:r>
              <a:rPr lang="en-US" sz="2400" dirty="0" err="1" smtClean="0"/>
              <a:t>apnoeic</a:t>
            </a:r>
            <a:r>
              <a:rPr lang="en-US" sz="2400" dirty="0" smtClean="0"/>
              <a:t> episodes, seizures, irritability and altered mental status.</a:t>
            </a:r>
          </a:p>
          <a:p>
            <a:r>
              <a:rPr lang="en-US" sz="2400" dirty="0" smtClean="0"/>
              <a:t>An absence of these signs does not rule out non-accidental head trauma. </a:t>
            </a:r>
          </a:p>
          <a:p>
            <a:r>
              <a:rPr lang="en-US" sz="2400" dirty="0" smtClean="0"/>
              <a:t>Retinal </a:t>
            </a:r>
            <a:r>
              <a:rPr lang="en-US" sz="2400" dirty="0" err="1" smtClean="0"/>
              <a:t>haemorrhages</a:t>
            </a:r>
            <a:r>
              <a:rPr lang="en-US" sz="2400" dirty="0" smtClean="0"/>
              <a:t> are noted in 80% of these cases and are highly suggestive of non-accidental injury. </a:t>
            </a:r>
          </a:p>
          <a:p>
            <a:r>
              <a:rPr lang="en-US" sz="2400" dirty="0" smtClean="0"/>
              <a:t>Mandatory reporting and further work-up are required.</a:t>
            </a:r>
          </a:p>
          <a:p>
            <a:endParaRPr lang="ru-RU" dirty="0"/>
          </a:p>
        </p:txBody>
      </p:sp>
    </p:spTree>
    <p:extLst>
      <p:ext uri="{BB962C8B-B14F-4D97-AF65-F5344CB8AC3E}">
        <p14:creationId xmlns:p14="http://schemas.microsoft.com/office/powerpoint/2010/main" val="45574869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dirty="0" smtClean="0"/>
              <a:t>Complaints</a:t>
            </a:r>
            <a:endParaRPr lang="ru-RU" dirty="0"/>
          </a:p>
        </p:txBody>
      </p:sp>
      <p:sp>
        <p:nvSpPr>
          <p:cNvPr id="3" name="Объект 2"/>
          <p:cNvSpPr>
            <a:spLocks noGrp="1"/>
          </p:cNvSpPr>
          <p:nvPr>
            <p:ph idx="1"/>
          </p:nvPr>
        </p:nvSpPr>
        <p:spPr/>
        <p:txBody>
          <a:bodyPr/>
          <a:lstStyle/>
          <a:p>
            <a:r>
              <a:rPr lang="en-US" sz="2400" dirty="0" smtClean="0"/>
              <a:t>A 1-month-old male infant is brought into A&amp;E by his parents and maternal grandmother. The grandmother is concerned that the infant is unusually drowsy and hard to rouse for feeding.</a:t>
            </a:r>
          </a:p>
          <a:p>
            <a:endParaRPr lang="en-US" dirty="0" smtClean="0"/>
          </a:p>
          <a:p>
            <a:endParaRPr lang="ru-RU" dirty="0"/>
          </a:p>
        </p:txBody>
      </p:sp>
    </p:spTree>
    <p:extLst>
      <p:ext uri="{BB962C8B-B14F-4D97-AF65-F5344CB8AC3E}">
        <p14:creationId xmlns:p14="http://schemas.microsoft.com/office/powerpoint/2010/main" val="1094362255"/>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lstStyle/>
          <a:p>
            <a:r>
              <a:rPr lang="en-US" dirty="0" smtClean="0"/>
              <a:t>It should be noted that although the above mentioned clinical signs can be found in children who have been shaken, they can also occur due to other causes that are not related to a non-accidental injury. As a result, a multidisciplinary team of specialists review all of the available evidence to decide if a non-accidental injury is likely to have occurred.</a:t>
            </a:r>
          </a:p>
          <a:p>
            <a:endParaRPr lang="ru-RU" dirty="0"/>
          </a:p>
        </p:txBody>
      </p:sp>
    </p:spTree>
    <p:extLst>
      <p:ext uri="{BB962C8B-B14F-4D97-AF65-F5344CB8AC3E}">
        <p14:creationId xmlns:p14="http://schemas.microsoft.com/office/powerpoint/2010/main" val="1801300076"/>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dirty="0" smtClean="0"/>
              <a:t>Management</a:t>
            </a:r>
            <a:endParaRPr lang="ru-RU" dirty="0"/>
          </a:p>
        </p:txBody>
      </p:sp>
      <p:sp>
        <p:nvSpPr>
          <p:cNvPr id="3" name="Объект 2"/>
          <p:cNvSpPr>
            <a:spLocks noGrp="1"/>
          </p:cNvSpPr>
          <p:nvPr>
            <p:ph idx="1"/>
          </p:nvPr>
        </p:nvSpPr>
        <p:spPr>
          <a:xfrm>
            <a:off x="2088681" y="1617044"/>
            <a:ext cx="9760017" cy="5043638"/>
          </a:xfrm>
        </p:spPr>
        <p:txBody>
          <a:bodyPr>
            <a:normAutofit/>
          </a:bodyPr>
          <a:lstStyle/>
          <a:p>
            <a:r>
              <a:rPr lang="en-US" sz="2000" dirty="0" smtClean="0"/>
              <a:t>The management of possible non-accidental injury is complex and involves a multidisciplinary team including:</a:t>
            </a:r>
          </a:p>
          <a:p>
            <a:pPr lvl="1"/>
            <a:r>
              <a:rPr lang="en-US" sz="1800" dirty="0" smtClean="0"/>
              <a:t>Consultant </a:t>
            </a:r>
            <a:r>
              <a:rPr lang="en-US" sz="1800" dirty="0" err="1" smtClean="0"/>
              <a:t>paediatrician</a:t>
            </a:r>
            <a:endParaRPr lang="en-US" sz="1800" dirty="0" smtClean="0"/>
          </a:p>
          <a:p>
            <a:pPr lvl="1"/>
            <a:r>
              <a:rPr lang="en-US" sz="1800" dirty="0" smtClean="0"/>
              <a:t>Specialists relevant to the child’s injury (e.g. neurosurgery and ophthalmology in this scenario)</a:t>
            </a:r>
          </a:p>
          <a:p>
            <a:pPr lvl="1"/>
            <a:r>
              <a:rPr lang="en-US" sz="1800" dirty="0" smtClean="0"/>
              <a:t>Senior </a:t>
            </a:r>
            <a:r>
              <a:rPr lang="en-US" sz="1800" dirty="0" err="1" smtClean="0"/>
              <a:t>paediatric</a:t>
            </a:r>
            <a:r>
              <a:rPr lang="en-US" sz="1800" dirty="0" smtClean="0"/>
              <a:t> nursing staff</a:t>
            </a:r>
          </a:p>
          <a:p>
            <a:pPr lvl="1"/>
            <a:r>
              <a:rPr lang="en-US" sz="1800" dirty="0" smtClean="0"/>
              <a:t>Consultant </a:t>
            </a:r>
            <a:r>
              <a:rPr lang="en-US" sz="1800" dirty="0" err="1" smtClean="0"/>
              <a:t>paediatric</a:t>
            </a:r>
            <a:r>
              <a:rPr lang="en-US" sz="1800" dirty="0" smtClean="0"/>
              <a:t> radiologist</a:t>
            </a:r>
          </a:p>
          <a:p>
            <a:pPr lvl="1"/>
            <a:r>
              <a:rPr lang="en-US" sz="1800" dirty="0" smtClean="0"/>
              <a:t>Social worker</a:t>
            </a:r>
          </a:p>
          <a:p>
            <a:pPr lvl="1"/>
            <a:r>
              <a:rPr lang="en-US" sz="1800" dirty="0" smtClean="0"/>
              <a:t>Police</a:t>
            </a:r>
          </a:p>
          <a:p>
            <a:endParaRPr lang="en-US" dirty="0" smtClean="0"/>
          </a:p>
          <a:p>
            <a:endParaRPr lang="en-US" dirty="0" smtClean="0"/>
          </a:p>
          <a:p>
            <a:endParaRPr lang="ru-RU" dirty="0"/>
          </a:p>
        </p:txBody>
      </p:sp>
    </p:spTree>
    <p:extLst>
      <p:ext uri="{BB962C8B-B14F-4D97-AF65-F5344CB8AC3E}">
        <p14:creationId xmlns:p14="http://schemas.microsoft.com/office/powerpoint/2010/main" val="196796848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dirty="0" smtClean="0"/>
              <a:t>What questions u put to mother?</a:t>
            </a:r>
            <a:endParaRPr lang="ru-RU" dirty="0"/>
          </a:p>
        </p:txBody>
      </p:sp>
      <p:sp>
        <p:nvSpPr>
          <p:cNvPr id="3" name="Объект 2"/>
          <p:cNvSpPr>
            <a:spLocks noGrp="1"/>
          </p:cNvSpPr>
          <p:nvPr>
            <p:ph idx="1"/>
          </p:nvPr>
        </p:nvSpPr>
        <p:spPr/>
        <p:txBody>
          <a:bodyPr>
            <a:normAutofit/>
          </a:bodyPr>
          <a:lstStyle/>
          <a:p>
            <a:r>
              <a:rPr lang="en-US" dirty="0" smtClean="0"/>
              <a:t>Gravidity: The number of times a woman has been pregnant, regardless of the outcome.</a:t>
            </a:r>
          </a:p>
          <a:p>
            <a:r>
              <a:rPr lang="en-US" dirty="0" smtClean="0"/>
              <a:t>Parity:</a:t>
            </a:r>
          </a:p>
          <a:p>
            <a:r>
              <a:rPr lang="en-US" dirty="0" smtClean="0"/>
              <a:t>X (any live or stillbirth after 24 weeks)</a:t>
            </a:r>
          </a:p>
          <a:p>
            <a:r>
              <a:rPr lang="en-US" dirty="0" smtClean="0"/>
              <a:t>Y (number of pregnancies lost before 24 weeks)</a:t>
            </a:r>
          </a:p>
          <a:p>
            <a:r>
              <a:rPr lang="en-US" dirty="0" smtClean="0"/>
              <a:t>Gestational age at delivery</a:t>
            </a:r>
          </a:p>
          <a:p>
            <a:r>
              <a:rPr lang="en-US" dirty="0" smtClean="0"/>
              <a:t>Birth weight</a:t>
            </a:r>
          </a:p>
          <a:p>
            <a:r>
              <a:rPr lang="en-US" dirty="0" smtClean="0"/>
              <a:t>Mode of delivery</a:t>
            </a:r>
          </a:p>
          <a:p>
            <a:r>
              <a:rPr lang="en-US" dirty="0" smtClean="0"/>
              <a:t>Complications in the antenatal, perinatal, postnatal period</a:t>
            </a:r>
          </a:p>
          <a:p>
            <a:endParaRPr lang="ru-RU" dirty="0"/>
          </a:p>
        </p:txBody>
      </p:sp>
    </p:spTree>
    <p:extLst>
      <p:ext uri="{BB962C8B-B14F-4D97-AF65-F5344CB8AC3E}">
        <p14:creationId xmlns:p14="http://schemas.microsoft.com/office/powerpoint/2010/main" val="8997335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dirty="0" smtClean="0"/>
              <a:t>Mother’s response</a:t>
            </a:r>
            <a:br>
              <a:rPr lang="en-US" dirty="0" smtClean="0"/>
            </a:br>
            <a:endParaRPr lang="ru-RU" dirty="0"/>
          </a:p>
        </p:txBody>
      </p:sp>
      <p:sp>
        <p:nvSpPr>
          <p:cNvPr id="3" name="Объект 2"/>
          <p:cNvSpPr>
            <a:spLocks noGrp="1"/>
          </p:cNvSpPr>
          <p:nvPr>
            <p:ph idx="1"/>
          </p:nvPr>
        </p:nvSpPr>
        <p:spPr/>
        <p:txBody>
          <a:bodyPr/>
          <a:lstStyle/>
          <a:p>
            <a:r>
              <a:rPr lang="en-US" sz="2400" dirty="0" smtClean="0"/>
              <a:t>“I’ve only been pregnant once, with this child and he was born at 37 weeks.</a:t>
            </a:r>
          </a:p>
          <a:p>
            <a:r>
              <a:rPr lang="en-US" sz="2400" dirty="0" smtClean="0"/>
              <a:t> I can’t remember exactly how much he weighed at birth, but I know it was a normal weight. </a:t>
            </a:r>
          </a:p>
          <a:p>
            <a:r>
              <a:rPr lang="en-US" sz="2400" dirty="0" smtClean="0"/>
              <a:t>I had a vaginal delivery and there were no complications</a:t>
            </a:r>
            <a:r>
              <a:rPr lang="en-US" dirty="0" smtClean="0"/>
              <a:t>.”</a:t>
            </a:r>
          </a:p>
          <a:p>
            <a:endParaRPr lang="ru-RU" dirty="0"/>
          </a:p>
        </p:txBody>
      </p:sp>
    </p:spTree>
    <p:extLst>
      <p:ext uri="{BB962C8B-B14F-4D97-AF65-F5344CB8AC3E}">
        <p14:creationId xmlns:p14="http://schemas.microsoft.com/office/powerpoint/2010/main" val="78721894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normAutofit/>
          </a:bodyPr>
          <a:lstStyle/>
          <a:p>
            <a:r>
              <a:rPr lang="en-US" sz="2400" b="1" dirty="0" smtClean="0"/>
              <a:t>How long has the infant been lethargic?</a:t>
            </a:r>
          </a:p>
          <a:p>
            <a:endParaRPr lang="en-US" sz="2400" b="1" dirty="0" smtClean="0"/>
          </a:p>
          <a:p>
            <a:r>
              <a:rPr lang="en-US" sz="2400" dirty="0" smtClean="0"/>
              <a:t>Initially, the parents stated that the infant had been drowsy for 1-2 days. After speaking with the grandmother, it became apparent that the infant had been lethargic for over two weeks and had vomited several times over the last week.</a:t>
            </a:r>
          </a:p>
          <a:p>
            <a:endParaRPr lang="ru-RU" dirty="0"/>
          </a:p>
        </p:txBody>
      </p:sp>
    </p:spTree>
    <p:extLst>
      <p:ext uri="{BB962C8B-B14F-4D97-AF65-F5344CB8AC3E}">
        <p14:creationId xmlns:p14="http://schemas.microsoft.com/office/powerpoint/2010/main" val="4511613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normAutofit/>
          </a:bodyPr>
          <a:lstStyle/>
          <a:p>
            <a:r>
              <a:rPr lang="en-US" sz="2400" b="1" dirty="0" smtClean="0"/>
              <a:t>Do the parents have any other concerns about the infant?</a:t>
            </a:r>
          </a:p>
          <a:p>
            <a:r>
              <a:rPr lang="en-US" sz="2400" dirty="0" smtClean="0"/>
              <a:t>No concerns are voiced by the parents and they denied any fevers, vomiting, seizures, or accidental injury. </a:t>
            </a:r>
          </a:p>
          <a:p>
            <a:r>
              <a:rPr lang="en-US" sz="2400" dirty="0" smtClean="0"/>
              <a:t>However, the child’s father mentions to you in the corridor after your initial discussion that he had accidentally dropped the infant in his crib a week ago and wondered if that might be related to the infant’s current presentation.</a:t>
            </a:r>
          </a:p>
          <a:p>
            <a:endParaRPr lang="ru-RU" dirty="0"/>
          </a:p>
        </p:txBody>
      </p:sp>
    </p:spTree>
    <p:extLst>
      <p:ext uri="{BB962C8B-B14F-4D97-AF65-F5344CB8AC3E}">
        <p14:creationId xmlns:p14="http://schemas.microsoft.com/office/powerpoint/2010/main" val="22317282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b="1" dirty="0"/>
              <a:t>How is the infant feeding?</a:t>
            </a:r>
            <a:br>
              <a:rPr lang="en-US" b="1" dirty="0"/>
            </a:br>
            <a:endParaRPr lang="ru-RU" dirty="0"/>
          </a:p>
        </p:txBody>
      </p:sp>
      <p:sp>
        <p:nvSpPr>
          <p:cNvPr id="3" name="Объект 2"/>
          <p:cNvSpPr>
            <a:spLocks noGrp="1"/>
          </p:cNvSpPr>
          <p:nvPr>
            <p:ph idx="1"/>
          </p:nvPr>
        </p:nvSpPr>
        <p:spPr/>
        <p:txBody>
          <a:bodyPr>
            <a:normAutofit/>
          </a:bodyPr>
          <a:lstStyle/>
          <a:p>
            <a:r>
              <a:rPr lang="en-US" sz="3600" dirty="0" smtClean="0"/>
              <a:t>The infant is breastfed and feeding 10 times a day however, he needs to be woken for feeds. </a:t>
            </a:r>
          </a:p>
          <a:p>
            <a:r>
              <a:rPr lang="en-US" sz="3600" dirty="0" smtClean="0"/>
              <a:t>She denied any issues with breastfeeding and is receiving support from a lactation consultant.</a:t>
            </a:r>
          </a:p>
          <a:p>
            <a:endParaRPr lang="ru-RU" dirty="0"/>
          </a:p>
        </p:txBody>
      </p:sp>
    </p:spTree>
    <p:extLst>
      <p:ext uri="{BB962C8B-B14F-4D97-AF65-F5344CB8AC3E}">
        <p14:creationId xmlns:p14="http://schemas.microsoft.com/office/powerpoint/2010/main" val="23048699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b="1" dirty="0"/>
              <a:t>Elimination history</a:t>
            </a:r>
            <a:br>
              <a:rPr lang="en-US" b="1" dirty="0"/>
            </a:br>
            <a:endParaRPr lang="ru-RU" dirty="0"/>
          </a:p>
        </p:txBody>
      </p:sp>
      <p:sp>
        <p:nvSpPr>
          <p:cNvPr id="3" name="Объект 2"/>
          <p:cNvSpPr>
            <a:spLocks noGrp="1"/>
          </p:cNvSpPr>
          <p:nvPr>
            <p:ph idx="1"/>
          </p:nvPr>
        </p:nvSpPr>
        <p:spPr/>
        <p:txBody>
          <a:bodyPr/>
          <a:lstStyle/>
          <a:p>
            <a:endParaRPr lang="en-US" b="1" dirty="0" smtClean="0"/>
          </a:p>
          <a:p>
            <a:r>
              <a:rPr lang="en-US" sz="2800" dirty="0" smtClean="0"/>
              <a:t>Passed meconium shortly after birth</a:t>
            </a:r>
          </a:p>
          <a:p>
            <a:r>
              <a:rPr lang="en-US" sz="2800" dirty="0" smtClean="0"/>
              <a:t>Opening bowels regularly</a:t>
            </a:r>
          </a:p>
          <a:p>
            <a:r>
              <a:rPr lang="en-US" sz="2800" dirty="0" smtClean="0"/>
              <a:t>5-6 wet nappies a day</a:t>
            </a:r>
          </a:p>
          <a:p>
            <a:endParaRPr lang="ru-RU" dirty="0"/>
          </a:p>
        </p:txBody>
      </p:sp>
    </p:spTree>
    <p:extLst>
      <p:ext uri="{BB962C8B-B14F-4D97-AF65-F5344CB8AC3E}">
        <p14:creationId xmlns:p14="http://schemas.microsoft.com/office/powerpoint/2010/main" val="306260355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b="1" dirty="0"/>
              <a:t>How are the parents coping?</a:t>
            </a:r>
            <a:br>
              <a:rPr lang="en-US" b="1" dirty="0"/>
            </a:br>
            <a:endParaRPr lang="ru-RU" dirty="0"/>
          </a:p>
        </p:txBody>
      </p:sp>
      <p:sp>
        <p:nvSpPr>
          <p:cNvPr id="3" name="Объект 2"/>
          <p:cNvSpPr>
            <a:spLocks noGrp="1"/>
          </p:cNvSpPr>
          <p:nvPr>
            <p:ph idx="1"/>
          </p:nvPr>
        </p:nvSpPr>
        <p:spPr/>
        <p:txBody>
          <a:bodyPr/>
          <a:lstStyle/>
          <a:p>
            <a:r>
              <a:rPr lang="en-US" sz="2800" dirty="0" smtClean="0"/>
              <a:t>The child’s mother reports feeling exhausted and depressed. She is slow to process information and has difficulty answering questions. </a:t>
            </a:r>
          </a:p>
          <a:p>
            <a:r>
              <a:rPr lang="en-US" sz="2800" dirty="0" smtClean="0"/>
              <a:t>The child’s father states he couldn’t be happier and is enjoying spending time with his son. </a:t>
            </a:r>
          </a:p>
          <a:p>
            <a:r>
              <a:rPr lang="en-US" sz="2800" dirty="0" smtClean="0"/>
              <a:t>The maternal grandmother is very proud and supportive of her daughter.</a:t>
            </a:r>
          </a:p>
          <a:p>
            <a:endParaRPr lang="ru-RU" dirty="0"/>
          </a:p>
        </p:txBody>
      </p:sp>
    </p:spTree>
    <p:extLst>
      <p:ext uri="{BB962C8B-B14F-4D97-AF65-F5344CB8AC3E}">
        <p14:creationId xmlns:p14="http://schemas.microsoft.com/office/powerpoint/2010/main" val="8247753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Легкий дым">
  <a:themeElements>
    <a:clrScheme name="Легкий дым">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Легкий дым">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Легкий дым">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96</TotalTime>
  <Words>1077</Words>
  <Application>Microsoft Office PowerPoint</Application>
  <PresentationFormat>Широкоэкранный</PresentationFormat>
  <Paragraphs>116</Paragraphs>
  <Slides>21</Slides>
  <Notes>0</Notes>
  <HiddenSlides>0</HiddenSlides>
  <MMClips>0</MMClips>
  <ScaleCrop>false</ScaleCrop>
  <HeadingPairs>
    <vt:vector size="6" baseType="variant">
      <vt:variant>
        <vt:lpstr>Использованные шрифты</vt:lpstr>
      </vt:variant>
      <vt:variant>
        <vt:i4>3</vt:i4>
      </vt:variant>
      <vt:variant>
        <vt:lpstr>Тема</vt:lpstr>
      </vt:variant>
      <vt:variant>
        <vt:i4>1</vt:i4>
      </vt:variant>
      <vt:variant>
        <vt:lpstr>Заголовки слайдов</vt:lpstr>
      </vt:variant>
      <vt:variant>
        <vt:i4>21</vt:i4>
      </vt:variant>
    </vt:vector>
  </HeadingPairs>
  <TitlesOfParts>
    <vt:vector size="25" baseType="lpstr">
      <vt:lpstr>Arial</vt:lpstr>
      <vt:lpstr>Century Gothic</vt:lpstr>
      <vt:lpstr>Wingdings 3</vt:lpstr>
      <vt:lpstr>Легкий дым</vt:lpstr>
      <vt:lpstr>Drowsy baby</vt:lpstr>
      <vt:lpstr>Complaints</vt:lpstr>
      <vt:lpstr>What questions u put to mother?</vt:lpstr>
      <vt:lpstr>Mother’s response </vt:lpstr>
      <vt:lpstr>Презентация PowerPoint</vt:lpstr>
      <vt:lpstr>Презентация PowerPoint</vt:lpstr>
      <vt:lpstr>How is the infant feeding? </vt:lpstr>
      <vt:lpstr>Elimination history </vt:lpstr>
      <vt:lpstr>How are the parents coping? </vt:lpstr>
      <vt:lpstr>Презентация PowerPoint</vt:lpstr>
      <vt:lpstr>Презентация PowerPoint</vt:lpstr>
      <vt:lpstr>What is the order of physical examination?</vt:lpstr>
      <vt:lpstr>Презентация PowerPoint</vt:lpstr>
      <vt:lpstr>Презентация PowerPoint</vt:lpstr>
      <vt:lpstr>Neurological examination:</vt:lpstr>
      <vt:lpstr>Презентация PowerPoint</vt:lpstr>
      <vt:lpstr>Презентация PowerPoint</vt:lpstr>
      <vt:lpstr>Investigation results </vt:lpstr>
      <vt:lpstr>Diagnosis </vt:lpstr>
      <vt:lpstr>Презентация PowerPoint</vt:lpstr>
      <vt:lpstr>Management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Gaukhar Kurmanova</dc:creator>
  <cp:lastModifiedBy>Gaukhar Kurmanova</cp:lastModifiedBy>
  <cp:revision>5</cp:revision>
  <dcterms:created xsi:type="dcterms:W3CDTF">2020-03-25T11:58:29Z</dcterms:created>
  <dcterms:modified xsi:type="dcterms:W3CDTF">2020-03-30T04:40:57Z</dcterms:modified>
</cp:coreProperties>
</file>